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Crimson Pro Semi Bold"/>
      <p:regular r:id="rId15"/>
    </p:embeddedFont>
    <p:embeddedFont>
      <p:font typeface="Crimson Pro Semi Bold"/>
      <p:regular r:id="rId16"/>
    </p:embeddedFont>
    <p:embeddedFont>
      <p:font typeface="Crimson Pro Semi Bold"/>
      <p:regular r:id="rId17"/>
    </p:embeddedFont>
    <p:embeddedFont>
      <p:font typeface="Crimson Pro Semi Bold"/>
      <p:regular r:id="rId18"/>
    </p:embeddedFont>
    <p:embeddedFont>
      <p:font typeface="Heebo"/>
      <p:regular r:id="rId19"/>
    </p:embeddedFont>
    <p:embeddedFont>
      <p:font typeface="Heeb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6-1.png>
</file>

<file path=ppt/media/image-6-10.svg>
</file>

<file path=ppt/media/image-6-2.svg>
</file>

<file path=ppt/media/image-6-3.png>
</file>

<file path=ppt/media/image-6-4.svg>
</file>

<file path=ppt/media/image-6-5.png>
</file>

<file path=ppt/media/image-6-6.svg>
</file>

<file path=ppt/media/image-6-7.png>
</file>

<file path=ppt/media/image-6-8.svg>
</file>

<file path=ppt/media/image-6-9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image" Target="../media/image-6-3.png"/><Relationship Id="rId4" Type="http://schemas.openxmlformats.org/officeDocument/2006/relationships/image" Target="../media/image-6-4.svg"/><Relationship Id="rId5" Type="http://schemas.openxmlformats.org/officeDocument/2006/relationships/image" Target="../media/image-6-5.png"/><Relationship Id="rId6" Type="http://schemas.openxmlformats.org/officeDocument/2006/relationships/image" Target="../media/image-6-6.svg"/><Relationship Id="rId7" Type="http://schemas.openxmlformats.org/officeDocument/2006/relationships/image" Target="../media/image-6-7.png"/><Relationship Id="rId8" Type="http://schemas.openxmlformats.org/officeDocument/2006/relationships/image" Target="../media/image-6-8.svg"/><Relationship Id="rId9" Type="http://schemas.openxmlformats.org/officeDocument/2006/relationships/image" Target="../media/image-6-9.png"/><Relationship Id="rId10" Type="http://schemas.openxmlformats.org/officeDocument/2006/relationships/image" Target="../media/image-6-10.svg"/><Relationship Id="rId11" Type="http://schemas.openxmlformats.org/officeDocument/2006/relationships/slideLayout" Target="../slideLayouts/slideLayout7.xml"/><Relationship Id="rId1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9753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EKF-Based State Estimation and PID Offboard Control for PX4 UAV using ROS 2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64035"/>
            <a:ext cx="7556421" cy="1367909"/>
          </a:xfrm>
          <a:prstGeom prst="roundRect">
            <a:avLst>
              <a:gd name="adj" fmla="val 10695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4664035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2150FE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49213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Piyush Dubey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5411748"/>
            <a:ext cx="69503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Aerial Robotics Kharagpur – Controls Team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4963" y="817245"/>
            <a:ext cx="4678561" cy="584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Project Goals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654963" y="1682710"/>
            <a:ext cx="7834074" cy="898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Achieving reliable autonomous flight necessitates precise state estimation and robust feedback control. While modern autopilots like PX4 offer optimized solutions, reimplementing these systems is vital for advanced research and development.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54963" y="3072170"/>
            <a:ext cx="3823454" cy="1980724"/>
          </a:xfrm>
          <a:prstGeom prst="roundRect">
            <a:avLst>
              <a:gd name="adj" fmla="val 5540"/>
            </a:avLst>
          </a:prstGeom>
          <a:solidFill>
            <a:srgbClr val="FFFFFF"/>
          </a:solidFill>
          <a:ln/>
        </p:spPr>
      </p:sp>
      <p:sp>
        <p:nvSpPr>
          <p:cNvPr id="6" name="Shape 3"/>
          <p:cNvSpPr/>
          <p:nvPr/>
        </p:nvSpPr>
        <p:spPr>
          <a:xfrm>
            <a:off x="654963" y="3049310"/>
            <a:ext cx="3823454" cy="91440"/>
          </a:xfrm>
          <a:prstGeom prst="roundRect">
            <a:avLst>
              <a:gd name="adj" fmla="val 30700"/>
            </a:avLst>
          </a:prstGeom>
          <a:solidFill>
            <a:srgbClr val="2150FE"/>
          </a:solidFill>
          <a:ln/>
        </p:spPr>
      </p:sp>
      <p:sp>
        <p:nvSpPr>
          <p:cNvPr id="7" name="Shape 4"/>
          <p:cNvSpPr/>
          <p:nvPr/>
        </p:nvSpPr>
        <p:spPr>
          <a:xfrm>
            <a:off x="2285940" y="2791539"/>
            <a:ext cx="561380" cy="561380"/>
          </a:xfrm>
          <a:prstGeom prst="roundRect">
            <a:avLst>
              <a:gd name="adj" fmla="val 162884"/>
            </a:avLst>
          </a:prstGeom>
          <a:solidFill>
            <a:srgbClr val="2150FE"/>
          </a:solidFill>
          <a:ln/>
        </p:spPr>
      </p:sp>
      <p:sp>
        <p:nvSpPr>
          <p:cNvPr id="8" name="Text 5"/>
          <p:cNvSpPr/>
          <p:nvPr/>
        </p:nvSpPr>
        <p:spPr>
          <a:xfrm>
            <a:off x="2454295" y="2931914"/>
            <a:ext cx="224552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64870" y="3539966"/>
            <a:ext cx="2339221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Custom EKF Design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864870" y="3944660"/>
            <a:ext cx="3403640" cy="898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Utilizing raw IMU and altitude measurements for enhanced state estimation.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4665464" y="3072170"/>
            <a:ext cx="3823573" cy="1980724"/>
          </a:xfrm>
          <a:prstGeom prst="roundRect">
            <a:avLst>
              <a:gd name="adj" fmla="val 5540"/>
            </a:avLst>
          </a:prstGeom>
          <a:solidFill>
            <a:srgbClr val="FFFFFF"/>
          </a:solidFill>
          <a:ln/>
        </p:spPr>
      </p:sp>
      <p:sp>
        <p:nvSpPr>
          <p:cNvPr id="12" name="Shape 9"/>
          <p:cNvSpPr/>
          <p:nvPr/>
        </p:nvSpPr>
        <p:spPr>
          <a:xfrm>
            <a:off x="4665464" y="3049310"/>
            <a:ext cx="3823573" cy="91440"/>
          </a:xfrm>
          <a:prstGeom prst="roundRect">
            <a:avLst>
              <a:gd name="adj" fmla="val 30700"/>
            </a:avLst>
          </a:prstGeom>
          <a:solidFill>
            <a:srgbClr val="2150FE"/>
          </a:solidFill>
          <a:ln/>
        </p:spPr>
      </p:sp>
      <p:sp>
        <p:nvSpPr>
          <p:cNvPr id="13" name="Shape 10"/>
          <p:cNvSpPr/>
          <p:nvPr/>
        </p:nvSpPr>
        <p:spPr>
          <a:xfrm>
            <a:off x="6296561" y="2791539"/>
            <a:ext cx="561380" cy="561380"/>
          </a:xfrm>
          <a:prstGeom prst="roundRect">
            <a:avLst>
              <a:gd name="adj" fmla="val 162884"/>
            </a:avLst>
          </a:prstGeom>
          <a:solidFill>
            <a:srgbClr val="2150FE"/>
          </a:solidFill>
          <a:ln/>
        </p:spPr>
      </p:sp>
      <p:sp>
        <p:nvSpPr>
          <p:cNvPr id="14" name="Text 11"/>
          <p:cNvSpPr/>
          <p:nvPr/>
        </p:nvSpPr>
        <p:spPr>
          <a:xfrm>
            <a:off x="6464915" y="2931914"/>
            <a:ext cx="224552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4875371" y="3539966"/>
            <a:ext cx="2954060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Cascaded PID Implementation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4875371" y="3944660"/>
            <a:ext cx="3403759" cy="598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Developing a robust controller for precise altitude regulation.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54963" y="5520571"/>
            <a:ext cx="7834074" cy="1381839"/>
          </a:xfrm>
          <a:prstGeom prst="roundRect">
            <a:avLst>
              <a:gd name="adj" fmla="val 7941"/>
            </a:avLst>
          </a:prstGeom>
          <a:solidFill>
            <a:srgbClr val="FFFFFF"/>
          </a:solidFill>
          <a:ln/>
        </p:spPr>
      </p:sp>
      <p:sp>
        <p:nvSpPr>
          <p:cNvPr id="18" name="Shape 15"/>
          <p:cNvSpPr/>
          <p:nvPr/>
        </p:nvSpPr>
        <p:spPr>
          <a:xfrm>
            <a:off x="654963" y="5497711"/>
            <a:ext cx="7834074" cy="91440"/>
          </a:xfrm>
          <a:prstGeom prst="roundRect">
            <a:avLst>
              <a:gd name="adj" fmla="val 30700"/>
            </a:avLst>
          </a:prstGeom>
          <a:solidFill>
            <a:srgbClr val="2150FE"/>
          </a:solidFill>
          <a:ln/>
        </p:spPr>
      </p:sp>
      <p:sp>
        <p:nvSpPr>
          <p:cNvPr id="19" name="Shape 16"/>
          <p:cNvSpPr/>
          <p:nvPr/>
        </p:nvSpPr>
        <p:spPr>
          <a:xfrm>
            <a:off x="4291310" y="5239941"/>
            <a:ext cx="561380" cy="561380"/>
          </a:xfrm>
          <a:prstGeom prst="roundRect">
            <a:avLst>
              <a:gd name="adj" fmla="val 162884"/>
            </a:avLst>
          </a:prstGeom>
          <a:solidFill>
            <a:srgbClr val="2150FE"/>
          </a:solidFill>
          <a:ln/>
        </p:spPr>
      </p:sp>
      <p:sp>
        <p:nvSpPr>
          <p:cNvPr id="20" name="Text 17"/>
          <p:cNvSpPr/>
          <p:nvPr/>
        </p:nvSpPr>
        <p:spPr>
          <a:xfrm>
            <a:off x="4459665" y="5380315"/>
            <a:ext cx="224552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864870" y="5988368"/>
            <a:ext cx="2403038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ROS 2 Offboard Interface</a:t>
            </a:r>
            <a:endParaRPr lang="en-US" sz="1800" dirty="0"/>
          </a:p>
        </p:txBody>
      </p:sp>
      <p:sp>
        <p:nvSpPr>
          <p:cNvPr id="22" name="Text 19"/>
          <p:cNvSpPr/>
          <p:nvPr/>
        </p:nvSpPr>
        <p:spPr>
          <a:xfrm>
            <a:off x="864870" y="6393061"/>
            <a:ext cx="7414260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Interfacing with PX4 autopilot using ROS 2 for command and control.</a:t>
            </a:r>
            <a:endParaRPr lang="en-US" sz="1450" dirty="0"/>
          </a:p>
        </p:txBody>
      </p:sp>
      <p:sp>
        <p:nvSpPr>
          <p:cNvPr id="23" name="Text 20"/>
          <p:cNvSpPr/>
          <p:nvPr/>
        </p:nvSpPr>
        <p:spPr>
          <a:xfrm>
            <a:off x="654963" y="7112913"/>
            <a:ext cx="7834074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All development and validation are performed in PX4 SITL using Gazebo and ros2 (Humble).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77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Approach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014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95193"/>
            <a:ext cx="6407944" cy="30480"/>
          </a:xfrm>
          <a:prstGeom prst="rect">
            <a:avLst/>
          </a:prstGeom>
          <a:solidFill>
            <a:srgbClr val="2150FE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69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EKF Design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159919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Designed Extended Kalman Filter from first principles.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14014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495193"/>
            <a:ext cx="6408063" cy="30480"/>
          </a:xfrm>
          <a:prstGeom prst="rect">
            <a:avLst/>
          </a:prstGeom>
          <a:solidFill>
            <a:srgbClr val="2150FE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6695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Sensor Fusion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159919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Asynchronously fuse IMU and Altimeter data.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274701"/>
            <a:ext cx="6407944" cy="30480"/>
          </a:xfrm>
          <a:prstGeom prst="rect">
            <a:avLst/>
          </a:prstGeom>
          <a:solidFill>
            <a:srgbClr val="2150FE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4490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State Publication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4939427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Publish estimated state via ROS 2 topics.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391965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274701"/>
            <a:ext cx="6408063" cy="30480"/>
          </a:xfrm>
          <a:prstGeom prst="rect">
            <a:avLst/>
          </a:prstGeom>
          <a:solidFill>
            <a:srgbClr val="2150FE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449008"/>
            <a:ext cx="28788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Control Implementation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4939427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Cascaded PID for altitude control.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699165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93790" y="6054209"/>
            <a:ext cx="13042821" cy="30480"/>
          </a:xfrm>
          <a:prstGeom prst="rect">
            <a:avLst/>
          </a:prstGeom>
          <a:solidFill>
            <a:srgbClr val="2150FE"/>
          </a:solidFill>
          <a:ln/>
        </p:spPr>
      </p:sp>
      <p:sp>
        <p:nvSpPr>
          <p:cNvPr id="21" name="Text 19"/>
          <p:cNvSpPr/>
          <p:nvPr/>
        </p:nvSpPr>
        <p:spPr>
          <a:xfrm>
            <a:off x="793790" y="62285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PX4 Interface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93790" y="67189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Interface with PX4 Offboard mode, adhering to safety protocols.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03283" y="505301"/>
            <a:ext cx="4800957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8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High-Level System Architecture</a:t>
            </a:r>
            <a:endParaRPr lang="en-US" sz="2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01364" y="1332190"/>
            <a:ext cx="4227671" cy="286011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920263" y="2539673"/>
            <a:ext cx="769825" cy="352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System Architecture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8070795" y="3353603"/>
            <a:ext cx="1145252" cy="176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ROS 2 EKF Node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8070795" y="3579700"/>
            <a:ext cx="1145252" cy="281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Prediction and Measurement Update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5386871" y="3265590"/>
            <a:ext cx="1145251" cy="352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ROS 2 PID Controller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5386871" y="3667714"/>
            <a:ext cx="1145251" cy="281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Compute control setpoints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5386871" y="1569471"/>
            <a:ext cx="1145251" cy="3520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PX4 Offboard Interface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5386871" y="1971595"/>
            <a:ext cx="1145251" cy="281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Send setpoints to vehicle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8078129" y="1657484"/>
            <a:ext cx="1145252" cy="176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650"/>
              </a:lnSpc>
              <a:buNone/>
            </a:pPr>
            <a:r>
              <a:rPr lang="en-US" sz="135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PX4 SITL Sensors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8078129" y="1883582"/>
            <a:ext cx="1145252" cy="2816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50"/>
              </a:lnSpc>
              <a:buNone/>
            </a:pPr>
            <a:r>
              <a:rPr lang="en-US" sz="10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IMU and Altimeter data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1503283" y="4467939"/>
            <a:ext cx="3675459" cy="459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8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Design Philosophy</a:t>
            </a:r>
            <a:endParaRPr lang="en-US" sz="2850" dirty="0"/>
          </a:p>
        </p:txBody>
      </p:sp>
      <p:sp>
        <p:nvSpPr>
          <p:cNvPr id="14" name="Text 11"/>
          <p:cNvSpPr/>
          <p:nvPr/>
        </p:nvSpPr>
        <p:spPr>
          <a:xfrm>
            <a:off x="1503283" y="5202912"/>
            <a:ext cx="11623834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Our system integrates custom ROS 2 nodes with the PX4 autopilot in a simulation environment, ensuring precise state estimation and robust control.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1503283" y="6181487"/>
            <a:ext cx="2795707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PX4 Remains Responsible for: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1503283" y="6652260"/>
            <a:ext cx="5587722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Angular rate control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1503283" y="7010638"/>
            <a:ext cx="5587722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Motor mixing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1503283" y="7369016"/>
            <a:ext cx="5587722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Safety and failsafes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7547015" y="6181487"/>
            <a:ext cx="2869049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External ROS 2 Nodes Provide: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7547015" y="6652260"/>
            <a:ext cx="5587722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State estimation (EKF)</a:t>
            </a:r>
            <a:endParaRPr lang="en-US" sz="1400" dirty="0"/>
          </a:p>
        </p:txBody>
      </p:sp>
      <p:sp>
        <p:nvSpPr>
          <p:cNvPr id="21" name="Text 18"/>
          <p:cNvSpPr/>
          <p:nvPr/>
        </p:nvSpPr>
        <p:spPr>
          <a:xfrm>
            <a:off x="7547015" y="7010638"/>
            <a:ext cx="5587722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High-level control commands (PID)</a:t>
            </a:r>
            <a:endParaRPr lang="en-US" sz="1400" dirty="0"/>
          </a:p>
        </p:txBody>
      </p:sp>
      <p:sp>
        <p:nvSpPr>
          <p:cNvPr id="22" name="Text 19"/>
          <p:cNvSpPr/>
          <p:nvPr/>
        </p:nvSpPr>
        <p:spPr>
          <a:xfrm>
            <a:off x="7547015" y="7369016"/>
            <a:ext cx="5587722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Attitude stabilization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2128" y="896779"/>
            <a:ext cx="5933242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EKF-Based State Estimation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832128" y="1947267"/>
            <a:ext cx="12966144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Extended Kalman Filter (EKF) is crucial for accurately determining the UAV's orientation and vertical motion. It intelligently fuses various sensor data to provide a robust, real-time estimate of the drone's state.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32128" y="3141345"/>
            <a:ext cx="6380559" cy="1839516"/>
          </a:xfrm>
          <a:prstGeom prst="roundRect">
            <a:avLst>
              <a:gd name="adj" fmla="val 5965"/>
            </a:avLst>
          </a:prstGeom>
          <a:solidFill>
            <a:srgbClr val="FFFFFF"/>
          </a:solidFill>
          <a:ln/>
        </p:spPr>
      </p:sp>
      <p:sp>
        <p:nvSpPr>
          <p:cNvPr id="5" name="Shape 3"/>
          <p:cNvSpPr/>
          <p:nvPr/>
        </p:nvSpPr>
        <p:spPr>
          <a:xfrm>
            <a:off x="832128" y="3118485"/>
            <a:ext cx="6380559" cy="91440"/>
          </a:xfrm>
          <a:prstGeom prst="roundRect">
            <a:avLst>
              <a:gd name="adj" fmla="val 33629"/>
            </a:avLst>
          </a:prstGeom>
          <a:solidFill>
            <a:srgbClr val="2150FE"/>
          </a:solidFill>
          <a:ln/>
        </p:spPr>
      </p:sp>
      <p:sp>
        <p:nvSpPr>
          <p:cNvPr id="6" name="Shape 4"/>
          <p:cNvSpPr/>
          <p:nvPr/>
        </p:nvSpPr>
        <p:spPr>
          <a:xfrm>
            <a:off x="3714929" y="2833926"/>
            <a:ext cx="614958" cy="614958"/>
          </a:xfrm>
          <a:prstGeom prst="roundRect">
            <a:avLst>
              <a:gd name="adj" fmla="val 148693"/>
            </a:avLst>
          </a:prstGeom>
          <a:solidFill>
            <a:srgbClr val="2150FE"/>
          </a:solidFill>
          <a:ln/>
        </p:spPr>
      </p:sp>
      <p:sp>
        <p:nvSpPr>
          <p:cNvPr id="7" name="Text 5"/>
          <p:cNvSpPr/>
          <p:nvPr/>
        </p:nvSpPr>
        <p:spPr>
          <a:xfrm>
            <a:off x="3899356" y="2987635"/>
            <a:ext cx="24598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1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059894" y="3653790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State Vector Definition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1059894" y="4097060"/>
            <a:ext cx="5925026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Estimates roll (ϕ), pitch (θ), yaw rate (r), altitude (z), and vertical velocity (vz) to fully describe the UAV's critical dynamics.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417594" y="3141345"/>
            <a:ext cx="6380678" cy="1839516"/>
          </a:xfrm>
          <a:prstGeom prst="roundRect">
            <a:avLst>
              <a:gd name="adj" fmla="val 5965"/>
            </a:avLst>
          </a:prstGeom>
          <a:solidFill>
            <a:srgbClr val="FFFFFF"/>
          </a:solidFill>
          <a:ln/>
        </p:spPr>
      </p:sp>
      <p:sp>
        <p:nvSpPr>
          <p:cNvPr id="11" name="Shape 9"/>
          <p:cNvSpPr/>
          <p:nvPr/>
        </p:nvSpPr>
        <p:spPr>
          <a:xfrm>
            <a:off x="7417594" y="3118485"/>
            <a:ext cx="6380678" cy="91440"/>
          </a:xfrm>
          <a:prstGeom prst="roundRect">
            <a:avLst>
              <a:gd name="adj" fmla="val 33629"/>
            </a:avLst>
          </a:prstGeom>
          <a:solidFill>
            <a:srgbClr val="2150FE"/>
          </a:solidFill>
          <a:ln/>
        </p:spPr>
      </p:sp>
      <p:sp>
        <p:nvSpPr>
          <p:cNvPr id="12" name="Shape 10"/>
          <p:cNvSpPr/>
          <p:nvPr/>
        </p:nvSpPr>
        <p:spPr>
          <a:xfrm>
            <a:off x="10300395" y="2833926"/>
            <a:ext cx="614958" cy="614958"/>
          </a:xfrm>
          <a:prstGeom prst="roundRect">
            <a:avLst>
              <a:gd name="adj" fmla="val 148693"/>
            </a:avLst>
          </a:prstGeom>
          <a:solidFill>
            <a:srgbClr val="2150FE"/>
          </a:solidFill>
          <a:ln/>
        </p:spPr>
      </p:sp>
      <p:sp>
        <p:nvSpPr>
          <p:cNvPr id="13" name="Text 11"/>
          <p:cNvSpPr/>
          <p:nvPr/>
        </p:nvSpPr>
        <p:spPr>
          <a:xfrm>
            <a:off x="10484822" y="2987635"/>
            <a:ext cx="24598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2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7645360" y="3653790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Prediction Model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7645360" y="4097060"/>
            <a:ext cx="5925145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Uses IMU inputs (gyroscope and accelerometer) to propagate the estimated state and its uncertainty forward in time.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32128" y="5493187"/>
            <a:ext cx="6380559" cy="1839516"/>
          </a:xfrm>
          <a:prstGeom prst="roundRect">
            <a:avLst>
              <a:gd name="adj" fmla="val 5965"/>
            </a:avLst>
          </a:prstGeom>
          <a:solidFill>
            <a:srgbClr val="FFFFFF"/>
          </a:solidFill>
          <a:ln/>
        </p:spPr>
      </p:sp>
      <p:sp>
        <p:nvSpPr>
          <p:cNvPr id="17" name="Shape 15"/>
          <p:cNvSpPr/>
          <p:nvPr/>
        </p:nvSpPr>
        <p:spPr>
          <a:xfrm>
            <a:off x="832128" y="5470327"/>
            <a:ext cx="6380559" cy="91440"/>
          </a:xfrm>
          <a:prstGeom prst="roundRect">
            <a:avLst>
              <a:gd name="adj" fmla="val 33629"/>
            </a:avLst>
          </a:prstGeom>
          <a:solidFill>
            <a:srgbClr val="2150FE"/>
          </a:solidFill>
          <a:ln/>
        </p:spPr>
      </p:sp>
      <p:sp>
        <p:nvSpPr>
          <p:cNvPr id="18" name="Shape 16"/>
          <p:cNvSpPr/>
          <p:nvPr/>
        </p:nvSpPr>
        <p:spPr>
          <a:xfrm>
            <a:off x="3714929" y="5185767"/>
            <a:ext cx="614958" cy="614958"/>
          </a:xfrm>
          <a:prstGeom prst="roundRect">
            <a:avLst>
              <a:gd name="adj" fmla="val 148693"/>
            </a:avLst>
          </a:prstGeom>
          <a:solidFill>
            <a:srgbClr val="2150FE"/>
          </a:solidFill>
          <a:ln/>
        </p:spPr>
      </p:sp>
      <p:sp>
        <p:nvSpPr>
          <p:cNvPr id="19" name="Text 17"/>
          <p:cNvSpPr/>
          <p:nvPr/>
        </p:nvSpPr>
        <p:spPr>
          <a:xfrm>
            <a:off x="3899356" y="5339477"/>
            <a:ext cx="24598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3</a:t>
            </a:r>
            <a:endParaRPr lang="en-US" sz="1900" dirty="0"/>
          </a:p>
        </p:txBody>
      </p:sp>
      <p:sp>
        <p:nvSpPr>
          <p:cNvPr id="20" name="Text 18"/>
          <p:cNvSpPr/>
          <p:nvPr/>
        </p:nvSpPr>
        <p:spPr>
          <a:xfrm>
            <a:off x="1059894" y="6005632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Measurement Updates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1059894" y="6448901"/>
            <a:ext cx="5925026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Integrates accelerometer data to correct roll and pitch, and altimeter data for altitude refinements.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417594" y="5493187"/>
            <a:ext cx="6380678" cy="1839516"/>
          </a:xfrm>
          <a:prstGeom prst="roundRect">
            <a:avLst>
              <a:gd name="adj" fmla="val 5965"/>
            </a:avLst>
          </a:prstGeom>
          <a:solidFill>
            <a:srgbClr val="FFFFFF"/>
          </a:solidFill>
          <a:ln/>
        </p:spPr>
      </p:sp>
      <p:sp>
        <p:nvSpPr>
          <p:cNvPr id="23" name="Shape 21"/>
          <p:cNvSpPr/>
          <p:nvPr/>
        </p:nvSpPr>
        <p:spPr>
          <a:xfrm>
            <a:off x="7417594" y="5470327"/>
            <a:ext cx="6380678" cy="91440"/>
          </a:xfrm>
          <a:prstGeom prst="roundRect">
            <a:avLst>
              <a:gd name="adj" fmla="val 33629"/>
            </a:avLst>
          </a:prstGeom>
          <a:solidFill>
            <a:srgbClr val="2150FE"/>
          </a:solidFill>
          <a:ln/>
        </p:spPr>
      </p:sp>
      <p:sp>
        <p:nvSpPr>
          <p:cNvPr id="24" name="Shape 22"/>
          <p:cNvSpPr/>
          <p:nvPr/>
        </p:nvSpPr>
        <p:spPr>
          <a:xfrm>
            <a:off x="10300395" y="5185767"/>
            <a:ext cx="614958" cy="614958"/>
          </a:xfrm>
          <a:prstGeom prst="roundRect">
            <a:avLst>
              <a:gd name="adj" fmla="val 148693"/>
            </a:avLst>
          </a:prstGeom>
          <a:solidFill>
            <a:srgbClr val="2150FE"/>
          </a:solidFill>
          <a:ln/>
        </p:spPr>
      </p:sp>
      <p:sp>
        <p:nvSpPr>
          <p:cNvPr id="25" name="Text 23"/>
          <p:cNvSpPr/>
          <p:nvPr/>
        </p:nvSpPr>
        <p:spPr>
          <a:xfrm>
            <a:off x="10484822" y="5339477"/>
            <a:ext cx="245983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4</a:t>
            </a:r>
            <a:endParaRPr lang="en-US" sz="1900" dirty="0"/>
          </a:p>
        </p:txBody>
      </p:sp>
      <p:sp>
        <p:nvSpPr>
          <p:cNvPr id="26" name="Text 24"/>
          <p:cNvSpPr/>
          <p:nvPr/>
        </p:nvSpPr>
        <p:spPr>
          <a:xfrm>
            <a:off x="7645360" y="6005632"/>
            <a:ext cx="2645926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Covariance Management</a:t>
            </a:r>
            <a:endParaRPr lang="en-US" sz="2000" dirty="0"/>
          </a:p>
        </p:txBody>
      </p:sp>
      <p:sp>
        <p:nvSpPr>
          <p:cNvPr id="27" name="Text 25"/>
          <p:cNvSpPr/>
          <p:nvPr/>
        </p:nvSpPr>
        <p:spPr>
          <a:xfrm>
            <a:off x="7645360" y="6448901"/>
            <a:ext cx="5925145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Continuously updates the state covariance matrix (P) and incorporates process noise (Q) for optimal estimation accuracy.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9386" y="566618"/>
            <a:ext cx="5150763" cy="643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Results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99386" y="1292781"/>
            <a:ext cx="5555813" cy="515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What Was Successfully Achieved</a:t>
            </a:r>
            <a:endParaRPr lang="en-US" sz="3200" dirty="0"/>
          </a:p>
        </p:txBody>
      </p:sp>
      <p:sp>
        <p:nvSpPr>
          <p:cNvPr id="4" name="Shape 2"/>
          <p:cNvSpPr/>
          <p:nvPr/>
        </p:nvSpPr>
        <p:spPr>
          <a:xfrm>
            <a:off x="799386" y="2116812"/>
            <a:ext cx="4206478" cy="2999661"/>
          </a:xfrm>
          <a:prstGeom prst="roundRect">
            <a:avLst>
              <a:gd name="adj" fmla="val 1030"/>
            </a:avLst>
          </a:prstGeom>
          <a:solidFill>
            <a:srgbClr val="F2EEEE"/>
          </a:solidFill>
          <a:ln/>
        </p:spPr>
      </p:sp>
      <p:sp>
        <p:nvSpPr>
          <p:cNvPr id="5" name="Shape 3"/>
          <p:cNvSpPr/>
          <p:nvPr/>
        </p:nvSpPr>
        <p:spPr>
          <a:xfrm>
            <a:off x="1005364" y="2322790"/>
            <a:ext cx="618053" cy="618053"/>
          </a:xfrm>
          <a:prstGeom prst="roundRect">
            <a:avLst>
              <a:gd name="adj" fmla="val 14793368"/>
            </a:avLst>
          </a:prstGeom>
          <a:solidFill>
            <a:srgbClr val="2150FE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75266" y="2492693"/>
            <a:ext cx="278130" cy="27813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05364" y="3146822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Stable EKF Execution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005364" y="3592235"/>
            <a:ext cx="3794522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Achieved stable Extended Kalman Filter execution with accurately bounded covariance, ensuring robust state estimation.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211842" y="2116812"/>
            <a:ext cx="4206597" cy="2999661"/>
          </a:xfrm>
          <a:prstGeom prst="roundRect">
            <a:avLst>
              <a:gd name="adj" fmla="val 1030"/>
            </a:avLst>
          </a:prstGeom>
          <a:solidFill>
            <a:srgbClr val="F2EEEE"/>
          </a:solidFill>
          <a:ln/>
        </p:spPr>
      </p:sp>
      <p:sp>
        <p:nvSpPr>
          <p:cNvPr id="10" name="Shape 7"/>
          <p:cNvSpPr/>
          <p:nvPr/>
        </p:nvSpPr>
        <p:spPr>
          <a:xfrm>
            <a:off x="5417820" y="2322790"/>
            <a:ext cx="618053" cy="618053"/>
          </a:xfrm>
          <a:prstGeom prst="roundRect">
            <a:avLst>
              <a:gd name="adj" fmla="val 14793368"/>
            </a:avLst>
          </a:prstGeom>
          <a:solidFill>
            <a:srgbClr val="2150FE"/>
          </a:solidFill>
          <a:ln/>
        </p:spPr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87722" y="2492693"/>
            <a:ext cx="278130" cy="27813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17820" y="3146822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Correct Sensor Fusion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5417820" y="3592235"/>
            <a:ext cx="3794641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Successfully fused IMU and altimeter data, providing a comprehensive and accurate understanding of the UAV's state.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9624417" y="2116812"/>
            <a:ext cx="4206597" cy="2999661"/>
          </a:xfrm>
          <a:prstGeom prst="roundRect">
            <a:avLst>
              <a:gd name="adj" fmla="val 1030"/>
            </a:avLst>
          </a:prstGeom>
          <a:solidFill>
            <a:srgbClr val="F2EEEE"/>
          </a:solidFill>
          <a:ln/>
        </p:spPr>
      </p:sp>
      <p:sp>
        <p:nvSpPr>
          <p:cNvPr id="15" name="Shape 11"/>
          <p:cNvSpPr/>
          <p:nvPr/>
        </p:nvSpPr>
        <p:spPr>
          <a:xfrm>
            <a:off x="9830395" y="2322790"/>
            <a:ext cx="618053" cy="618053"/>
          </a:xfrm>
          <a:prstGeom prst="roundRect">
            <a:avLst>
              <a:gd name="adj" fmla="val 14793368"/>
            </a:avLst>
          </a:prstGeom>
          <a:solidFill>
            <a:srgbClr val="2150FE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00298" y="2492693"/>
            <a:ext cx="278130" cy="27813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30395" y="3146822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Consistent Estimates</a:t>
            </a:r>
            <a:endParaRPr lang="en-US" sz="2000" dirty="0"/>
          </a:p>
        </p:txBody>
      </p:sp>
      <p:sp>
        <p:nvSpPr>
          <p:cNvPr id="18" name="Text 13"/>
          <p:cNvSpPr/>
          <p:nvPr/>
        </p:nvSpPr>
        <p:spPr>
          <a:xfrm>
            <a:off x="9830395" y="3592235"/>
            <a:ext cx="3794641" cy="988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Generated physically consistent estimates for roll, pitch, altitude, and vertical velocity, critical for flight stability.</a:t>
            </a:r>
            <a:endParaRPr lang="en-US" sz="1600" dirty="0"/>
          </a:p>
        </p:txBody>
      </p:sp>
      <p:sp>
        <p:nvSpPr>
          <p:cNvPr id="19" name="Shape 14"/>
          <p:cNvSpPr/>
          <p:nvPr/>
        </p:nvSpPr>
        <p:spPr>
          <a:xfrm>
            <a:off x="799386" y="5322451"/>
            <a:ext cx="6412825" cy="2340531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</p:sp>
      <p:sp>
        <p:nvSpPr>
          <p:cNvPr id="20" name="Shape 15"/>
          <p:cNvSpPr/>
          <p:nvPr/>
        </p:nvSpPr>
        <p:spPr>
          <a:xfrm>
            <a:off x="1005364" y="5528429"/>
            <a:ext cx="618053" cy="618053"/>
          </a:xfrm>
          <a:prstGeom prst="roundRect">
            <a:avLst>
              <a:gd name="adj" fmla="val 14793368"/>
            </a:avLst>
          </a:prstGeom>
          <a:solidFill>
            <a:srgbClr val="2150FE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75266" y="5698331"/>
            <a:ext cx="278130" cy="278130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1005364" y="6352461"/>
            <a:ext cx="2575322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Functional PID Control</a:t>
            </a:r>
            <a:endParaRPr lang="en-US" sz="2000" dirty="0"/>
          </a:p>
        </p:txBody>
      </p:sp>
      <p:sp>
        <p:nvSpPr>
          <p:cNvPr id="23" name="Text 17"/>
          <p:cNvSpPr/>
          <p:nvPr/>
        </p:nvSpPr>
        <p:spPr>
          <a:xfrm>
            <a:off x="1005364" y="6797873"/>
            <a:ext cx="6000869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Implemented functional cascaded PID control logic, capable of precise altitude regulation in simulation.</a:t>
            </a:r>
            <a:endParaRPr lang="en-US" sz="1600" dirty="0"/>
          </a:p>
        </p:txBody>
      </p:sp>
      <p:sp>
        <p:nvSpPr>
          <p:cNvPr id="24" name="Shape 18"/>
          <p:cNvSpPr/>
          <p:nvPr/>
        </p:nvSpPr>
        <p:spPr>
          <a:xfrm>
            <a:off x="7418189" y="5322451"/>
            <a:ext cx="6412825" cy="2340531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</p:sp>
      <p:sp>
        <p:nvSpPr>
          <p:cNvPr id="25" name="Shape 19"/>
          <p:cNvSpPr/>
          <p:nvPr/>
        </p:nvSpPr>
        <p:spPr>
          <a:xfrm>
            <a:off x="7624167" y="5528429"/>
            <a:ext cx="618053" cy="618053"/>
          </a:xfrm>
          <a:prstGeom prst="roundRect">
            <a:avLst>
              <a:gd name="adj" fmla="val 14793368"/>
            </a:avLst>
          </a:prstGeom>
          <a:solidFill>
            <a:srgbClr val="2150FE"/>
          </a:solidFill>
          <a:ln/>
        </p:spPr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794069" y="5698331"/>
            <a:ext cx="278130" cy="278130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7624167" y="6352461"/>
            <a:ext cx="3546991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Continuous Offboard Publication</a:t>
            </a:r>
            <a:endParaRPr lang="en-US" sz="2000" dirty="0"/>
          </a:p>
        </p:txBody>
      </p:sp>
      <p:sp>
        <p:nvSpPr>
          <p:cNvPr id="28" name="Text 21"/>
          <p:cNvSpPr/>
          <p:nvPr/>
        </p:nvSpPr>
        <p:spPr>
          <a:xfrm>
            <a:off x="7624167" y="6797873"/>
            <a:ext cx="6000869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Ensured continuous publication of PX4 Offboard heartbeat and setpoints, maintaining communication readiness.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08753" y="557213"/>
            <a:ext cx="3102888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Current Status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408753" y="1007031"/>
            <a:ext cx="4138493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Simulation Limitation Observed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2408753" y="1627465"/>
            <a:ext cx="9812893" cy="5114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During PX4 SITL testing, the vehicle did not successfully transition into full OFFBOARD control, remaining in 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nav_state = 14 (POSCTL)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. This prevented the execution of full autonomous flight.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2408753" y="2313384"/>
            <a:ext cx="9812893" cy="496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This indicates unresolved PX4 Offboard mode constraints related to mode switching, command sequencing, or safety checks, despite the following components functioning correctly:</a:t>
            </a:r>
            <a:endParaRPr lang="en-US" sz="1200" dirty="0"/>
          </a:p>
        </p:txBody>
      </p:sp>
      <p:sp>
        <p:nvSpPr>
          <p:cNvPr id="6" name="Shape 4"/>
          <p:cNvSpPr/>
          <p:nvPr/>
        </p:nvSpPr>
        <p:spPr>
          <a:xfrm>
            <a:off x="2408753" y="2984063"/>
            <a:ext cx="3167539" cy="1187648"/>
          </a:xfrm>
          <a:prstGeom prst="roundRect">
            <a:avLst>
              <a:gd name="adj" fmla="val 9239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2385893" y="2984063"/>
            <a:ext cx="91440" cy="1187648"/>
          </a:xfrm>
          <a:prstGeom prst="roundRect">
            <a:avLst>
              <a:gd name="adj" fmla="val 25450"/>
            </a:avLst>
          </a:prstGeom>
          <a:solidFill>
            <a:srgbClr val="2150FE"/>
          </a:solidFill>
          <a:ln/>
        </p:spPr>
      </p:sp>
      <p:sp>
        <p:nvSpPr>
          <p:cNvPr id="8" name="Text 6"/>
          <p:cNvSpPr/>
          <p:nvPr/>
        </p:nvSpPr>
        <p:spPr>
          <a:xfrm>
            <a:off x="2655332" y="3162062"/>
            <a:ext cx="1939290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EKF Functionality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2655332" y="3497461"/>
            <a:ext cx="2742962" cy="496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EKF estimation was functioning correctly, providing accurate state data.</a:t>
            </a:r>
            <a:endParaRPr lang="en-US" sz="1200" dirty="0"/>
          </a:p>
        </p:txBody>
      </p:sp>
      <p:sp>
        <p:nvSpPr>
          <p:cNvPr id="10" name="Shape 8"/>
          <p:cNvSpPr/>
          <p:nvPr/>
        </p:nvSpPr>
        <p:spPr>
          <a:xfrm>
            <a:off x="5731431" y="2984063"/>
            <a:ext cx="3167539" cy="1187648"/>
          </a:xfrm>
          <a:prstGeom prst="roundRect">
            <a:avLst>
              <a:gd name="adj" fmla="val 9239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708571" y="2984063"/>
            <a:ext cx="91440" cy="1187648"/>
          </a:xfrm>
          <a:prstGeom prst="roundRect">
            <a:avLst>
              <a:gd name="adj" fmla="val 25450"/>
            </a:avLst>
          </a:prstGeom>
          <a:solidFill>
            <a:srgbClr val="2150FE"/>
          </a:solidFill>
          <a:ln/>
        </p:spPr>
      </p:sp>
      <p:sp>
        <p:nvSpPr>
          <p:cNvPr id="12" name="Text 10"/>
          <p:cNvSpPr/>
          <p:nvPr/>
        </p:nvSpPr>
        <p:spPr>
          <a:xfrm>
            <a:off x="5978009" y="3162062"/>
            <a:ext cx="2115145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PID Command Generation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5978009" y="3497461"/>
            <a:ext cx="2742962" cy="496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PID control commands were generated as expected, ready for execution.</a:t>
            </a:r>
            <a:endParaRPr lang="en-US" sz="1200" dirty="0"/>
          </a:p>
        </p:txBody>
      </p:sp>
      <p:sp>
        <p:nvSpPr>
          <p:cNvPr id="14" name="Shape 12"/>
          <p:cNvSpPr/>
          <p:nvPr/>
        </p:nvSpPr>
        <p:spPr>
          <a:xfrm>
            <a:off x="9054108" y="2984063"/>
            <a:ext cx="3167539" cy="1187648"/>
          </a:xfrm>
          <a:prstGeom prst="roundRect">
            <a:avLst>
              <a:gd name="adj" fmla="val 9239"/>
            </a:avLst>
          </a:prstGeom>
          <a:solidFill>
            <a:srgbClr val="FFFFFF"/>
          </a:solidFill>
          <a:ln w="22860">
            <a:solidFill>
              <a:srgbClr val="D8D4D4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031248" y="2984063"/>
            <a:ext cx="91440" cy="1187648"/>
          </a:xfrm>
          <a:prstGeom prst="roundRect">
            <a:avLst>
              <a:gd name="adj" fmla="val 25450"/>
            </a:avLst>
          </a:prstGeom>
          <a:solidFill>
            <a:srgbClr val="2150FE"/>
          </a:solidFill>
          <a:ln/>
        </p:spPr>
      </p:sp>
      <p:sp>
        <p:nvSpPr>
          <p:cNvPr id="16" name="Text 14"/>
          <p:cNvSpPr/>
          <p:nvPr/>
        </p:nvSpPr>
        <p:spPr>
          <a:xfrm>
            <a:off x="9300686" y="3162062"/>
            <a:ext cx="1939290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Offboard Messages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9300686" y="3497461"/>
            <a:ext cx="2742962" cy="496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Offboard messages were published continuously and correctly.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2408753" y="4404360"/>
            <a:ext cx="3102888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Validation Scope</a:t>
            </a:r>
            <a:endParaRPr lang="en-US" sz="2400" dirty="0"/>
          </a:p>
        </p:txBody>
      </p:sp>
      <p:sp>
        <p:nvSpPr>
          <p:cNvPr id="19" name="Text 17"/>
          <p:cNvSpPr/>
          <p:nvPr/>
        </p:nvSpPr>
        <p:spPr>
          <a:xfrm>
            <a:off x="2408753" y="5024795"/>
            <a:ext cx="9812893" cy="248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work presented is therefore validated up to the following crucial stages: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2408753" y="5447348"/>
            <a:ext cx="155138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01</a:t>
            </a:r>
            <a:endParaRPr lang="en-US" sz="1200" dirty="0"/>
          </a:p>
        </p:txBody>
      </p:sp>
      <p:sp>
        <p:nvSpPr>
          <p:cNvPr id="21" name="Shape 19"/>
          <p:cNvSpPr/>
          <p:nvPr/>
        </p:nvSpPr>
        <p:spPr>
          <a:xfrm>
            <a:off x="2408753" y="5687973"/>
            <a:ext cx="3167539" cy="22860"/>
          </a:xfrm>
          <a:prstGeom prst="rect">
            <a:avLst/>
          </a:prstGeom>
          <a:solidFill>
            <a:srgbClr val="2150FE"/>
          </a:solidFill>
          <a:ln/>
        </p:spPr>
      </p:sp>
      <p:sp>
        <p:nvSpPr>
          <p:cNvPr id="22" name="Text 20"/>
          <p:cNvSpPr/>
          <p:nvPr/>
        </p:nvSpPr>
        <p:spPr>
          <a:xfrm>
            <a:off x="2408753" y="5811203"/>
            <a:ext cx="2928938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Estimator Design &amp; Implementation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2408753" y="6146602"/>
            <a:ext cx="3167539" cy="744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theoretical and practical aspects of the EKF estimator have been thoroughly validated.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5731431" y="5447348"/>
            <a:ext cx="155138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02</a:t>
            </a:r>
            <a:endParaRPr lang="en-US" sz="1200" dirty="0"/>
          </a:p>
        </p:txBody>
      </p:sp>
      <p:sp>
        <p:nvSpPr>
          <p:cNvPr id="25" name="Shape 23"/>
          <p:cNvSpPr/>
          <p:nvPr/>
        </p:nvSpPr>
        <p:spPr>
          <a:xfrm>
            <a:off x="5731431" y="5687973"/>
            <a:ext cx="3167539" cy="22860"/>
          </a:xfrm>
          <a:prstGeom prst="rect">
            <a:avLst/>
          </a:prstGeom>
          <a:solidFill>
            <a:srgbClr val="2150FE"/>
          </a:solidFill>
          <a:ln/>
        </p:spPr>
      </p:sp>
      <p:sp>
        <p:nvSpPr>
          <p:cNvPr id="26" name="Text 24"/>
          <p:cNvSpPr/>
          <p:nvPr/>
        </p:nvSpPr>
        <p:spPr>
          <a:xfrm>
            <a:off x="5731431" y="5811203"/>
            <a:ext cx="2987635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Controller Logic &amp; Safety Constraints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5731431" y="6146602"/>
            <a:ext cx="3167539" cy="496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PID controller's logic and adherence to safety protocols are confirmed.</a:t>
            </a:r>
            <a:endParaRPr lang="en-US" sz="1200" dirty="0"/>
          </a:p>
        </p:txBody>
      </p:sp>
      <p:sp>
        <p:nvSpPr>
          <p:cNvPr id="28" name="Text 26"/>
          <p:cNvSpPr/>
          <p:nvPr/>
        </p:nvSpPr>
        <p:spPr>
          <a:xfrm>
            <a:off x="9054108" y="5447348"/>
            <a:ext cx="155138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03</a:t>
            </a:r>
            <a:endParaRPr lang="en-US" sz="1200" dirty="0"/>
          </a:p>
        </p:txBody>
      </p:sp>
      <p:sp>
        <p:nvSpPr>
          <p:cNvPr id="29" name="Shape 27"/>
          <p:cNvSpPr/>
          <p:nvPr/>
        </p:nvSpPr>
        <p:spPr>
          <a:xfrm>
            <a:off x="9054108" y="5687973"/>
            <a:ext cx="3167539" cy="22860"/>
          </a:xfrm>
          <a:prstGeom prst="rect">
            <a:avLst/>
          </a:prstGeom>
          <a:solidFill>
            <a:srgbClr val="2150FE"/>
          </a:solidFill>
          <a:ln/>
        </p:spPr>
      </p:sp>
      <p:sp>
        <p:nvSpPr>
          <p:cNvPr id="30" name="Text 28"/>
          <p:cNvSpPr/>
          <p:nvPr/>
        </p:nvSpPr>
        <p:spPr>
          <a:xfrm>
            <a:off x="9054108" y="5811203"/>
            <a:ext cx="3167539" cy="484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dirty="0">
                <a:solidFill>
                  <a:srgbClr val="4C4C4D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ROS 2–PX4 Offboard Interface Structure</a:t>
            </a:r>
            <a:endParaRPr lang="en-US" sz="1500" dirty="0"/>
          </a:p>
        </p:txBody>
      </p:sp>
      <p:sp>
        <p:nvSpPr>
          <p:cNvPr id="31" name="Text 29"/>
          <p:cNvSpPr/>
          <p:nvPr/>
        </p:nvSpPr>
        <p:spPr>
          <a:xfrm>
            <a:off x="9054108" y="6389013"/>
            <a:ext cx="3167539" cy="744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The communication architecture between ROS 2 and PX4 Offboard has been successfully established.</a:t>
            </a:r>
            <a:endParaRPr lang="en-US" sz="1200" dirty="0"/>
          </a:p>
        </p:txBody>
      </p:sp>
      <p:sp>
        <p:nvSpPr>
          <p:cNvPr id="32" name="Text 30"/>
          <p:cNvSpPr/>
          <p:nvPr/>
        </p:nvSpPr>
        <p:spPr>
          <a:xfrm>
            <a:off x="2408753" y="7424142"/>
            <a:ext cx="9812893" cy="248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Full autonomous flight execution remains a key objective for future work.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362" y="897969"/>
            <a:ext cx="5012650" cy="5441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Key Learnings &amp; Takeaways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609362" y="1877258"/>
            <a:ext cx="2176343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Technical Learnings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09362" y="2323386"/>
            <a:ext cx="3750231" cy="835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EKF correctness hinges on robust covariance handling, not just state equations.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609362" y="3219688"/>
            <a:ext cx="3750231" cy="835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IMU-based estimation demands precise gravity modeling and consistent frame definitions.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09362" y="4115991"/>
            <a:ext cx="3750231" cy="835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Cascaded PID (position → velocity → thrust) provides superior stability over direct thrust control.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09362" y="5012293"/>
            <a:ext cx="3750231" cy="835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Mandatory safety limits (e.g., thrust saturation, heartbeat checks) are critical, even in simulation.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792028" y="1877258"/>
            <a:ext cx="3577114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152D47"/>
                </a:solidFill>
                <a:latin typeface="Crimson Pro Semi Bold" pitchFamily="34" charset="0"/>
                <a:ea typeface="Crimson Pro Semi Bold" pitchFamily="34" charset="-122"/>
                <a:cs typeface="Crimson Pro Semi Bold" pitchFamily="34" charset="-120"/>
              </a:rPr>
              <a:t>PX4 Offboard &amp; System-Level Learnings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792028" y="2323386"/>
            <a:ext cx="3750231" cy="835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PX4 Offboard control relies on strict protocols and timing, not intuitive commands.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4792028" y="3219688"/>
            <a:ext cx="3750231" cy="556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Mere publication of correct topics is insufficient for OFFBOARD activation.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4792028" y="3837503"/>
            <a:ext cx="3750231" cy="8430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Mode sequencing, arming logic, and heartbeat timing are vital for proper 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nav_state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transitions.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4792028" y="4741426"/>
            <a:ext cx="3750231" cy="8507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PX4 can silently remain in 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C4C4D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POSCTL (nav_state = 14)</a:t>
            </a:r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 if safety conditions are unmet.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870466" y="6300311"/>
            <a:ext cx="7664172" cy="8354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4C4C4D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Although full OFFBOARD flight was not achieved, this project gave us a deep, system-level understanding of why autonomous UAVs fail — which is more valuable than a single successful flight.</a:t>
            </a:r>
            <a:endParaRPr lang="en-US" sz="1350" dirty="0"/>
          </a:p>
        </p:txBody>
      </p:sp>
      <p:sp>
        <p:nvSpPr>
          <p:cNvPr id="15" name="Shape 12"/>
          <p:cNvSpPr/>
          <p:nvPr/>
        </p:nvSpPr>
        <p:spPr>
          <a:xfrm>
            <a:off x="609362" y="6104453"/>
            <a:ext cx="22860" cy="1227177"/>
          </a:xfrm>
          <a:prstGeom prst="rect">
            <a:avLst/>
          </a:prstGeom>
          <a:solidFill>
            <a:srgbClr val="2150FE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2026-01-12T14:44:40Z</dcterms:created>
  <dcterms:modified xsi:type="dcterms:W3CDTF">2026-01-12T14:44:40Z</dcterms:modified>
</cp:coreProperties>
</file>